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56" r:id="rId2"/>
    <p:sldId id="283" r:id="rId3"/>
    <p:sldId id="284" r:id="rId4"/>
    <p:sldId id="285" r:id="rId5"/>
    <p:sldId id="286" r:id="rId6"/>
    <p:sldId id="287" r:id="rId7"/>
    <p:sldId id="288" r:id="rId8"/>
    <p:sldId id="289" r:id="rId9"/>
    <p:sldId id="290" r:id="rId10"/>
    <p:sldId id="291" r:id="rId11"/>
    <p:sldId id="270" r:id="rId12"/>
  </p:sldIdLst>
  <p:sldSz cx="9144000" cy="5143500" type="screen16x9"/>
  <p:notesSz cx="6858000" cy="9144000"/>
  <p:embeddedFontLst>
    <p:embeddedFont>
      <p:font typeface="Montserrat" panose="020B0604020202020204" charset="0"/>
      <p:regular r:id="rId14"/>
      <p:bold r:id="rId15"/>
      <p:italic r:id="rId16"/>
      <p:boldItalic r:id="rId17"/>
    </p:embeddedFont>
    <p:embeddedFont>
      <p:font typeface="Source Sans Pr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76F476-ECA2-4579-9E79-A95BD9DCD2B9}">
  <a:tblStyle styleId="{8976F476-ECA2-4579-9E79-A95BD9DCD2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40" d="100"/>
          <a:sy n="140" d="100"/>
        </p:scale>
        <p:origin x="2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446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837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7948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876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65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329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490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876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801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2098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156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507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 name="Shape 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Shape 1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0" name="Shape 6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Shape 6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2"/>
        <p:cNvGrpSpPr/>
        <p:nvPr/>
      </p:nvGrpSpPr>
      <p:grpSpPr>
        <a:xfrm>
          <a:off x="0" y="0"/>
          <a:ext cx="0" cy="0"/>
          <a:chOff x="0" y="0"/>
          <a:chExt cx="0" cy="0"/>
        </a:xfrm>
      </p:grpSpPr>
      <p:sp>
        <p:nvSpPr>
          <p:cNvPr id="63" name="Shape 63"/>
          <p:cNvSpPr/>
          <p:nvPr/>
        </p:nvSpPr>
        <p:spPr>
          <a:xfrm rot="10800000" flipH="1">
            <a:off x="-25" y="1289850"/>
            <a:ext cx="9144000" cy="3856800"/>
          </a:xfrm>
          <a:prstGeom prst="rect">
            <a:avLst/>
          </a:prstGeom>
          <a:solidFill>
            <a:srgbClr val="00BE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4" name="Shape 64"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Shape 6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rgbClr val="00BEF2"/>
                </a:solidFill>
              </a:defRPr>
            </a:lvl1pPr>
            <a:lvl2pPr lvl="1" rtl="0">
              <a:buNone/>
              <a:defRPr>
                <a:solidFill>
                  <a:srgbClr val="00BEF2"/>
                </a:solidFill>
              </a:defRPr>
            </a:lvl2pPr>
            <a:lvl3pPr lvl="2" rtl="0">
              <a:buNone/>
              <a:defRPr>
                <a:solidFill>
                  <a:srgbClr val="00BEF2"/>
                </a:solidFill>
              </a:defRPr>
            </a:lvl3pPr>
            <a:lvl4pPr lvl="3" rtl="0">
              <a:buNone/>
              <a:defRPr>
                <a:solidFill>
                  <a:srgbClr val="00BEF2"/>
                </a:solidFill>
              </a:defRPr>
            </a:lvl4pPr>
            <a:lvl5pPr lvl="4" rtl="0">
              <a:buNone/>
              <a:defRPr>
                <a:solidFill>
                  <a:srgbClr val="00BEF2"/>
                </a:solidFill>
              </a:defRPr>
            </a:lvl5pPr>
            <a:lvl6pPr lvl="5" rtl="0">
              <a:buNone/>
              <a:defRPr>
                <a:solidFill>
                  <a:srgbClr val="00BEF2"/>
                </a:solidFill>
              </a:defRPr>
            </a:lvl6pPr>
            <a:lvl7pPr lvl="6" rtl="0">
              <a:buNone/>
              <a:defRPr>
                <a:solidFill>
                  <a:srgbClr val="00BEF2"/>
                </a:solidFill>
              </a:defRPr>
            </a:lvl7pPr>
            <a:lvl8pPr lvl="7" rtl="0">
              <a:buNone/>
              <a:defRPr>
                <a:solidFill>
                  <a:srgbClr val="00BEF2"/>
                </a:solidFill>
              </a:defRPr>
            </a:lvl8pPr>
            <a:lvl9pPr lvl="8" rtl="0">
              <a:buNone/>
              <a:defRPr>
                <a:solidFill>
                  <a:srgbClr val="00BEF2"/>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AlfonsoLRz/Quiz" TargetMode="External"/><Relationship Id="rId7" Type="http://schemas.openxmlformats.org/officeDocument/2006/relationships/hyperlink" Target="https://github.com/juanVal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github.com/AlfonsoLRz"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26796" y="1436646"/>
            <a:ext cx="6674031" cy="106154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sz="4800" smtClean="0">
                <a:latin typeface="SF Text" panose="00000500000000000000" pitchFamily="50" charset="0"/>
                <a:ea typeface="SF Text" panose="00000500000000000000" pitchFamily="50" charset="0"/>
              </a:rPr>
              <a:t>Quiz!</a:t>
            </a:r>
            <a:r>
              <a:rPr lang="es-ES" sz="4800" smtClean="0">
                <a:latin typeface="SF Display" panose="00000500000000000000" pitchFamily="50" charset="0"/>
                <a:ea typeface="SF Display" panose="00000500000000000000" pitchFamily="50" charset="0"/>
              </a:rPr>
              <a:t/>
            </a:r>
            <a:br>
              <a:rPr lang="es-ES" sz="4800" smtClean="0">
                <a:latin typeface="SF Display" panose="00000500000000000000" pitchFamily="50" charset="0"/>
                <a:ea typeface="SF Display" panose="00000500000000000000" pitchFamily="50" charset="0"/>
              </a:rPr>
            </a:br>
            <a:r>
              <a:rPr lang="es-ES" sz="1600" smtClean="0">
                <a:latin typeface="SF Display" panose="00000500000000000000" pitchFamily="50" charset="0"/>
                <a:ea typeface="SF Display" panose="00000500000000000000" pitchFamily="50" charset="0"/>
              </a:rPr>
              <a:t>Manual de usuario</a:t>
            </a:r>
            <a:endParaRPr sz="1600">
              <a:latin typeface="SF Display" panose="00000500000000000000" pitchFamily="50" charset="0"/>
              <a:ea typeface="SF Display" panose="00000500000000000000" pitchFamily="50" charset="0"/>
            </a:endParaRPr>
          </a:p>
        </p:txBody>
      </p:sp>
      <p:sp>
        <p:nvSpPr>
          <p:cNvPr id="3" name="TextBox 2"/>
          <p:cNvSpPr txBox="1"/>
          <p:nvPr/>
        </p:nvSpPr>
        <p:spPr>
          <a:xfrm>
            <a:off x="5240740" y="4104727"/>
            <a:ext cx="3173795" cy="276999"/>
          </a:xfrm>
          <a:prstGeom prst="rect">
            <a:avLst/>
          </a:prstGeom>
          <a:noFill/>
        </p:spPr>
        <p:txBody>
          <a:bodyPr wrap="square" rtlCol="0">
            <a:spAutoFit/>
          </a:bodyPr>
          <a:lstStyle/>
          <a:p>
            <a:r>
              <a:rPr lang="en-US" sz="1200" dirty="0" smtClean="0">
                <a:latin typeface="SF Display" panose="00000500000000000000" pitchFamily="50" charset="0"/>
                <a:ea typeface="SF Display" panose="00000500000000000000" pitchFamily="50" charset="0"/>
              </a:rPr>
              <a:t>Alfonso López </a:t>
            </a:r>
            <a:r>
              <a:rPr lang="en-US" sz="1200" dirty="0" smtClean="0">
                <a:latin typeface="SF Display" panose="00000500000000000000" pitchFamily="50" charset="0"/>
                <a:ea typeface="SF Display" panose="00000500000000000000" pitchFamily="50" charset="0"/>
              </a:rPr>
              <a:t>Ruiz, Juan Valenzuela del Barco</a:t>
            </a:r>
            <a:endParaRPr lang="en-US" sz="1200" dirty="0">
              <a:latin typeface="SF Display" panose="00000500000000000000" pitchFamily="50" charset="0"/>
              <a:ea typeface="SF Display" panose="00000500000000000000" pitchFamily="5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407" y="1356851"/>
            <a:ext cx="2040808" cy="203243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10</a:t>
            </a:fld>
            <a:endParaRPr>
              <a:solidFill>
                <a:srgbClr val="00BEF2"/>
              </a:solidFill>
            </a:endParaRPr>
          </a:p>
        </p:txBody>
      </p:sp>
      <p:sp>
        <p:nvSpPr>
          <p:cNvPr id="276" name="Shape 276"/>
          <p:cNvSpPr txBox="1">
            <a:spLocks noGrp="1"/>
          </p:cNvSpPr>
          <p:nvPr>
            <p:ph type="body" idx="4294967295"/>
          </p:nvPr>
        </p:nvSpPr>
        <p:spPr>
          <a:xfrm>
            <a:off x="1026150" y="1704753"/>
            <a:ext cx="2072650" cy="788811"/>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Se puede utilizar tanto en vertical como en horizontal y se puede utilizar en cualquier dispositivo (iPad, iPhone 5, iPhone 8…) ya que todas las vistas están contenidas en un </a:t>
            </a:r>
            <a:r>
              <a:rPr lang="es-ES" sz="1050" dirty="0" err="1" smtClean="0">
                <a:solidFill>
                  <a:srgbClr val="FFFFFF"/>
                </a:solidFill>
                <a:latin typeface="SF Display" panose="00000500000000000000" pitchFamily="50" charset="0"/>
                <a:ea typeface="SF Display" panose="00000500000000000000" pitchFamily="50" charset="0"/>
                <a:cs typeface="Montserrat"/>
                <a:sym typeface="Montserrat"/>
              </a:rPr>
              <a:t>Scroll</a:t>
            </a:r>
            <a:r>
              <a:rPr lang="es-ES" sz="1050" dirty="0" smtClean="0">
                <a:solidFill>
                  <a:srgbClr val="FFFFFF"/>
                </a:solidFill>
                <a:latin typeface="SF Display" panose="00000500000000000000" pitchFamily="50" charset="0"/>
                <a:ea typeface="SF Display" panose="00000500000000000000" pitchFamily="50" charset="0"/>
                <a:cs typeface="Montserrat"/>
                <a:sym typeface="Montserrat"/>
              </a:rPr>
              <a:t> Bar.</a:t>
            </a:r>
            <a:endParaRPr sz="1050" dirty="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dirty="0" err="1" smtClean="0">
                <a:latin typeface="SF Text" panose="00000500000000000000" pitchFamily="50" charset="0"/>
                <a:ea typeface="SF Text" panose="00000500000000000000" pitchFamily="50" charset="0"/>
              </a:rPr>
              <a:t>Dimensiones</a:t>
            </a:r>
            <a:endParaRPr lang="en-US" dirty="0">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05" y="2039258"/>
            <a:ext cx="3864843" cy="3104242"/>
          </a:xfrm>
          <a:prstGeom prst="rect">
            <a:avLst/>
          </a:prstGeom>
        </p:spPr>
      </p:pic>
      <p:sp>
        <p:nvSpPr>
          <p:cNvPr id="9" name="Shape 282"/>
          <p:cNvSpPr/>
          <p:nvPr/>
        </p:nvSpPr>
        <p:spPr>
          <a:xfrm>
            <a:off x="5884271" y="125678"/>
            <a:ext cx="1755043" cy="2505323"/>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551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 name="Shape 277" descr="iphone.png"/>
          <p:cNvPicPr preferRelativeResize="0"/>
          <p:nvPr/>
        </p:nvPicPr>
        <p:blipFill>
          <a:blip r:embed="rId4">
            <a:alphaModFix/>
          </a:blip>
          <a:stretch>
            <a:fillRect/>
          </a:stretch>
        </p:blipFill>
        <p:spPr>
          <a:xfrm>
            <a:off x="2210794" y="489800"/>
            <a:ext cx="3764308" cy="46537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88" y="892629"/>
            <a:ext cx="1558383" cy="27704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619" y="3016866"/>
            <a:ext cx="988171" cy="17773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2096" y="339162"/>
            <a:ext cx="1554167" cy="20783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811131" y="2861055"/>
            <a:ext cx="4813754" cy="386640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1602" y="3506500"/>
            <a:ext cx="2201788" cy="1251238"/>
          </a:xfrm>
          <a:prstGeom prst="rect">
            <a:avLst/>
          </a:prstGeom>
        </p:spPr>
      </p:pic>
    </p:spTree>
    <p:extLst>
      <p:ext uri="{BB962C8B-B14F-4D97-AF65-F5344CB8AC3E}">
        <p14:creationId xmlns:p14="http://schemas.microsoft.com/office/powerpoint/2010/main" val="8893193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377575" y="1438721"/>
            <a:ext cx="6388799" cy="876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4800" dirty="0" smtClean="0">
                <a:solidFill>
                  <a:srgbClr val="00BEF2"/>
                </a:solidFill>
                <a:latin typeface="SF Text" panose="00000500000000000000" pitchFamily="50" charset="0"/>
                <a:ea typeface="SF Text" panose="00000500000000000000" pitchFamily="50" charset="0"/>
              </a:rPr>
              <a:t>¡Disfruta de </a:t>
            </a:r>
            <a:r>
              <a:rPr lang="es-ES" sz="4800" dirty="0" err="1" smtClean="0">
                <a:solidFill>
                  <a:srgbClr val="00BEF2"/>
                </a:solidFill>
                <a:latin typeface="SF Text" panose="00000500000000000000" pitchFamily="50" charset="0"/>
                <a:ea typeface="SF Text" panose="00000500000000000000" pitchFamily="50" charset="0"/>
              </a:rPr>
              <a:t>Quiz</a:t>
            </a:r>
            <a:r>
              <a:rPr lang="es-ES" sz="4800" dirty="0" smtClean="0">
                <a:solidFill>
                  <a:srgbClr val="00BEF2"/>
                </a:solidFill>
                <a:latin typeface="SF Text" panose="00000500000000000000" pitchFamily="50" charset="0"/>
                <a:ea typeface="SF Text" panose="00000500000000000000" pitchFamily="50" charset="0"/>
              </a:rPr>
              <a:t>!</a:t>
            </a:r>
            <a:endParaRPr sz="4800" dirty="0">
              <a:solidFill>
                <a:srgbClr val="00BEF2"/>
              </a:solidFill>
              <a:latin typeface="SF Text" panose="00000500000000000000" pitchFamily="50" charset="0"/>
              <a:ea typeface="SF Text" panose="00000500000000000000" pitchFamily="50" charset="0"/>
            </a:endParaRPr>
          </a:p>
        </p:txBody>
      </p:sp>
      <p:sp>
        <p:nvSpPr>
          <p:cNvPr id="202" name="Shape 202"/>
          <p:cNvSpPr txBox="1">
            <a:spLocks noGrp="1"/>
          </p:cNvSpPr>
          <p:nvPr>
            <p:ph type="subTitle" idx="4294967295"/>
          </p:nvPr>
        </p:nvSpPr>
        <p:spPr>
          <a:xfrm>
            <a:off x="1377574" y="2078801"/>
            <a:ext cx="6388799"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1800" dirty="0" smtClean="0">
                <a:solidFill>
                  <a:srgbClr val="FFFFFF"/>
                </a:solidFill>
                <a:latin typeface="SF Display" panose="00000500000000000000" pitchFamily="50" charset="0"/>
                <a:ea typeface="SF Display" panose="00000500000000000000" pitchFamily="50" charset="0"/>
              </a:rPr>
              <a:t>Puedes seguir nuestro proyecto en </a:t>
            </a:r>
            <a:r>
              <a:rPr lang="es-ES" sz="1800" dirty="0" err="1" smtClean="0">
                <a:solidFill>
                  <a:srgbClr val="FFFFFF"/>
                </a:solidFill>
                <a:latin typeface="SF Display" panose="00000500000000000000" pitchFamily="50" charset="0"/>
                <a:ea typeface="SF Display" panose="00000500000000000000" pitchFamily="50" charset="0"/>
              </a:rPr>
              <a:t>GitHub</a:t>
            </a:r>
            <a:r>
              <a:rPr lang="es-ES" sz="1800" dirty="0" smtClean="0">
                <a:solidFill>
                  <a:srgbClr val="FFFFFF"/>
                </a:solidFill>
                <a:latin typeface="SF Display" panose="00000500000000000000" pitchFamily="50" charset="0"/>
                <a:ea typeface="SF Display" panose="00000500000000000000" pitchFamily="50" charset="0"/>
              </a:rPr>
              <a:t>…</a:t>
            </a:r>
            <a:endParaRPr sz="1800" dirty="0">
              <a:solidFill>
                <a:srgbClr val="FFFFFF"/>
              </a:solidFill>
              <a:latin typeface="SF Display" panose="00000500000000000000" pitchFamily="50" charset="0"/>
              <a:ea typeface="SF Display" panose="00000500000000000000" pitchFamily="50" charset="0"/>
            </a:endParaRPr>
          </a:p>
        </p:txBody>
      </p:sp>
      <p:sp>
        <p:nvSpPr>
          <p:cNvPr id="203" name="Shape 203"/>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t>11</a:t>
            </a:fld>
            <a:endParaRPr/>
          </a:p>
        </p:txBody>
      </p:sp>
      <p:pic>
        <p:nvPicPr>
          <p:cNvPr id="1028" name="Picture 4" descr="Resultado de imagen de github ic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007" y="2611836"/>
            <a:ext cx="825931" cy="68655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02"/>
          <p:cNvSpPr txBox="1">
            <a:spLocks/>
          </p:cNvSpPr>
          <p:nvPr/>
        </p:nvSpPr>
        <p:spPr>
          <a:xfrm>
            <a:off x="2364745" y="3298391"/>
            <a:ext cx="4414454" cy="426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400" dirty="0" smtClean="0">
                <a:solidFill>
                  <a:srgbClr val="FFFFFF"/>
                </a:solidFill>
                <a:latin typeface="SF Display" panose="00000500000000000000" pitchFamily="50" charset="0"/>
                <a:ea typeface="SF Display" panose="00000500000000000000" pitchFamily="50" charset="0"/>
              </a:rPr>
              <a:t>…y a nuestro programadores</a:t>
            </a:r>
            <a:endParaRPr lang="es-ES" sz="1400" dirty="0">
              <a:solidFill>
                <a:srgbClr val="FFFFFF"/>
              </a:solidFill>
              <a:latin typeface="SF Display" panose="00000500000000000000" pitchFamily="50" charset="0"/>
              <a:ea typeface="SF Display" panose="00000500000000000000" pitchFamily="50" charset="0"/>
            </a:endParaRPr>
          </a:p>
        </p:txBody>
      </p:sp>
      <p:pic>
        <p:nvPicPr>
          <p:cNvPr id="1032" name="Picture 8" descr="Resultado de imagen de octocat skin wan 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285" y="3107063"/>
            <a:ext cx="809530" cy="8095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7129" y="3107063"/>
            <a:ext cx="809530" cy="809530"/>
          </a:xfrm>
          <a:prstGeom prst="rect">
            <a:avLst/>
          </a:prstGeom>
        </p:spPr>
      </p:pic>
      <p:sp>
        <p:nvSpPr>
          <p:cNvPr id="11" name="Shape 202"/>
          <p:cNvSpPr txBox="1">
            <a:spLocks/>
          </p:cNvSpPr>
          <p:nvPr/>
        </p:nvSpPr>
        <p:spPr>
          <a:xfrm>
            <a:off x="828837" y="3779356"/>
            <a:ext cx="2846425"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Alfonso López Ruiz</a:t>
            </a:r>
            <a:endParaRPr lang="es-ES" sz="1050" dirty="0">
              <a:solidFill>
                <a:srgbClr val="FFFFFF"/>
              </a:solidFill>
              <a:latin typeface="SF Display" panose="00000500000000000000" pitchFamily="50" charset="0"/>
              <a:ea typeface="SF Display" panose="00000500000000000000" pitchFamily="50" charset="0"/>
            </a:endParaRPr>
          </a:p>
        </p:txBody>
      </p:sp>
      <p:sp>
        <p:nvSpPr>
          <p:cNvPr id="12" name="Shape 202"/>
          <p:cNvSpPr txBox="1">
            <a:spLocks/>
          </p:cNvSpPr>
          <p:nvPr/>
        </p:nvSpPr>
        <p:spPr>
          <a:xfrm>
            <a:off x="6015436" y="3779356"/>
            <a:ext cx="1752916" cy="46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rgbClr val="00BEF2"/>
              </a:buClr>
              <a:buSzPts val="2400"/>
              <a:buFont typeface="Source Sans Pro"/>
              <a:buChar char="■"/>
              <a:defRPr sz="2400" b="0" i="0" u="none" strike="noStrike" cap="none">
                <a:solidFill>
                  <a:srgbClr val="25516C"/>
                </a:solidFill>
                <a:latin typeface="Source Sans Pro"/>
                <a:ea typeface="Source Sans Pro"/>
                <a:cs typeface="Source Sans Pro"/>
                <a:sym typeface="Source Sans Pro"/>
              </a:defRPr>
            </a:lvl9pPr>
          </a:lstStyle>
          <a:p>
            <a:pPr marL="0" indent="0" algn="ctr">
              <a:buFont typeface="Source Sans Pro"/>
              <a:buNone/>
            </a:pPr>
            <a:r>
              <a:rPr lang="es-ES" sz="1050" dirty="0" smtClean="0">
                <a:solidFill>
                  <a:srgbClr val="FFFFFF"/>
                </a:solidFill>
                <a:latin typeface="SF Display" panose="00000500000000000000" pitchFamily="50" charset="0"/>
                <a:ea typeface="SF Display" panose="00000500000000000000" pitchFamily="50" charset="0"/>
              </a:rPr>
              <a:t>Juan Valenzuela del Barco</a:t>
            </a:r>
            <a:endParaRPr lang="es-ES" sz="1050" dirty="0">
              <a:solidFill>
                <a:srgbClr val="FFFFFF"/>
              </a:solidFill>
              <a:latin typeface="SF Display" panose="00000500000000000000" pitchFamily="50" charset="0"/>
              <a:ea typeface="SF Display" panose="00000500000000000000" pitchFamily="50"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2</a:t>
            </a:fld>
            <a:endParaRPr>
              <a:solidFill>
                <a:srgbClr val="00BEF2"/>
              </a:solidFill>
            </a:endParaRPr>
          </a:p>
        </p:txBody>
      </p:sp>
      <p:sp>
        <p:nvSpPr>
          <p:cNvPr id="276" name="Shape 276"/>
          <p:cNvSpPr txBox="1">
            <a:spLocks noGrp="1"/>
          </p:cNvSpPr>
          <p:nvPr>
            <p:ph type="body" idx="4294967295"/>
          </p:nvPr>
        </p:nvSpPr>
        <p:spPr>
          <a:xfrm>
            <a:off x="1026150" y="1727897"/>
            <a:ext cx="3114335" cy="217750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La pantalla principal  nos permite tanto jugar una partida como consultar nuestro historial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de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resultados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ordenado por puntuación.</a:t>
            </a:r>
            <a:endParaRPr lang="es-ES" sz="1400" dirty="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Si es la primera vez que usa la aplicación, primero deberá crear preguntas para poder jugar una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3518174"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Pantalla principal</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830" y="892629"/>
            <a:ext cx="1553028" cy="2750457"/>
          </a:xfrm>
          <a:prstGeom prst="rect">
            <a:avLst/>
          </a:prstGeom>
        </p:spPr>
      </p:pic>
    </p:spTree>
    <p:extLst>
      <p:ext uri="{BB962C8B-B14F-4D97-AF65-F5344CB8AC3E}">
        <p14:creationId xmlns:p14="http://schemas.microsoft.com/office/powerpoint/2010/main" val="4172332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3</a:t>
            </a:fld>
            <a:endParaRPr>
              <a:solidFill>
                <a:srgbClr val="00BEF2"/>
              </a:solidFill>
            </a:endParaRPr>
          </a:p>
        </p:txBody>
      </p:sp>
      <p:sp>
        <p:nvSpPr>
          <p:cNvPr id="276" name="Shape 276"/>
          <p:cNvSpPr txBox="1">
            <a:spLocks noGrp="1"/>
          </p:cNvSpPr>
          <p:nvPr>
            <p:ph type="body" idx="4294967295"/>
          </p:nvPr>
        </p:nvSpPr>
        <p:spPr>
          <a:xfrm>
            <a:off x="1026150" y="1445050"/>
            <a:ext cx="2374596" cy="27432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Tendremos dos modos de funcionamiento de nuestra vista de gestión de preguntas.</a:t>
            </a: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Sólo consulta de preguntas, de tal forma que podemos volver a la vista principal, o bien pasar al siguiente modo.</a:t>
            </a:r>
          </a:p>
          <a:p>
            <a:pPr marL="342900" indent="-342900">
              <a:buClr>
                <a:schemeClr val="bg1"/>
              </a:buClr>
              <a:buSzPct val="94000"/>
              <a:buFont typeface="+mj-lt"/>
              <a:buAutoNum type="arabicPeriod"/>
            </a:pPr>
            <a:r>
              <a:rPr lang="es-ES" sz="1200" smtClean="0">
                <a:solidFill>
                  <a:srgbClr val="FFFFFF"/>
                </a:solidFill>
                <a:latin typeface="SF Display" panose="00000500000000000000" pitchFamily="50" charset="0"/>
                <a:ea typeface="SF Display" panose="00000500000000000000" pitchFamily="50" charset="0"/>
                <a:cs typeface="Montserrat"/>
                <a:sym typeface="Montserrat"/>
              </a:rPr>
              <a:t>Modo de edición de preguntas, donde podemos eliminar, modificar e insertar nuevas preguntas.</a:t>
            </a:r>
            <a:endParaRPr sz="12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2462549"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Gestión de preguntas</a:t>
            </a:r>
            <a:endParaRPr lang="en-US">
              <a:latin typeface="SF Text" panose="00000500000000000000" pitchFamily="50" charset="0"/>
              <a:ea typeface="SF Text"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88"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829" y="1661886"/>
            <a:ext cx="1661885" cy="290285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286" y="899886"/>
            <a:ext cx="1567543" cy="2735943"/>
          </a:xfrm>
          <a:prstGeom prst="rect">
            <a:avLst/>
          </a:prstGeom>
        </p:spPr>
      </p:pic>
    </p:spTree>
    <p:extLst>
      <p:ext uri="{BB962C8B-B14F-4D97-AF65-F5344CB8AC3E}">
        <p14:creationId xmlns:p14="http://schemas.microsoft.com/office/powerpoint/2010/main" val="666023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4</a:t>
            </a:fld>
            <a:endParaRPr>
              <a:solidFill>
                <a:srgbClr val="00BEF2"/>
              </a:solidFill>
            </a:endParaRPr>
          </a:p>
        </p:txBody>
      </p:sp>
      <p:sp>
        <p:nvSpPr>
          <p:cNvPr id="276" name="Shape 276"/>
          <p:cNvSpPr txBox="1">
            <a:spLocks noGrp="1"/>
          </p:cNvSpPr>
          <p:nvPr>
            <p:ph type="body" idx="4294967295"/>
          </p:nvPr>
        </p:nvSpPr>
        <p:spPr>
          <a:xfrm>
            <a:off x="1026150" y="1525192"/>
            <a:ext cx="4408879" cy="2773983"/>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Podemos añadir y modificar preguntas ya existentes. La información de la que se compone una pregunta es:</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Título: la pregunta.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Imagen: es un campo opcional. Podemos coger cualquier imagen en nuestra galería.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Categoría: también es un campo opcional. Nos ayudará a clasificar nuestras preguntas y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nos permitirá</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realizar partidas basándonos sólo en una categoría.</a:t>
            </a:r>
          </a:p>
          <a:p>
            <a:pPr marL="285750" lvl="0" indent="-285750" rtl="0">
              <a:spcBef>
                <a:spcPts val="600"/>
              </a:spcBef>
              <a:spcAft>
                <a:spcPts val="0"/>
              </a:spcAft>
              <a:buClr>
                <a:schemeClr val="bg1"/>
              </a:buClr>
              <a:buSzPct val="140000"/>
              <a:buFont typeface="Arial" panose="020B0604020202020204" pitchFamily="34" charset="0"/>
              <a:buChar char="•"/>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Respuestas: la primera será la respuesta correcta, mientras que el resto serán falsas. </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62073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Añadir y modificar preguntas</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14" y="892628"/>
            <a:ext cx="1567543" cy="2750457"/>
          </a:xfrm>
          <a:prstGeom prst="rect">
            <a:avLst/>
          </a:prstGeom>
        </p:spPr>
      </p:pic>
    </p:spTree>
    <p:extLst>
      <p:ext uri="{BB962C8B-B14F-4D97-AF65-F5344CB8AC3E}">
        <p14:creationId xmlns:p14="http://schemas.microsoft.com/office/powerpoint/2010/main" val="2298567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5</a:t>
            </a:fld>
            <a:endParaRPr>
              <a:solidFill>
                <a:srgbClr val="00BEF2"/>
              </a:solidFill>
            </a:endParaRPr>
          </a:p>
        </p:txBody>
      </p:sp>
      <p:sp>
        <p:nvSpPr>
          <p:cNvPr id="276" name="Shape 276"/>
          <p:cNvSpPr txBox="1">
            <a:spLocks noGrp="1"/>
          </p:cNvSpPr>
          <p:nvPr>
            <p:ph type="body" idx="4294967295"/>
          </p:nvPr>
        </p:nvSpPr>
        <p:spPr>
          <a:xfrm>
            <a:off x="1026150" y="1615764"/>
            <a:ext cx="3329613" cy="2401772"/>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Nuestro primer paso para realizar una partida será elegir la categoría de la que deseamos realizar la partida.</a:t>
            </a: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Dado que podemos clasificar nuestras preguntas por categorías, podemos elegir sólo un subconjunto de ellas para jugar.</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Por defecto siempre tendremos la opción de utilizar todas las preguntas: ‘Todas’.</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Comenzar una partida</a:t>
            </a:r>
            <a:endParaRPr lang="en-US">
              <a:latin typeface="SF Text" panose="00000500000000000000" pitchFamily="50" charset="0"/>
              <a:ea typeface="SF Text" panose="000005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361" y="907144"/>
            <a:ext cx="1581364" cy="2735942"/>
          </a:xfrm>
          <a:prstGeom prst="rect">
            <a:avLst/>
          </a:prstGeom>
        </p:spPr>
      </p:pic>
    </p:spTree>
    <p:extLst>
      <p:ext uri="{BB962C8B-B14F-4D97-AF65-F5344CB8AC3E}">
        <p14:creationId xmlns:p14="http://schemas.microsoft.com/office/powerpoint/2010/main" val="3068534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6</a:t>
            </a:fld>
            <a:endParaRPr>
              <a:solidFill>
                <a:srgbClr val="00BEF2"/>
              </a:solidFill>
            </a:endParaRPr>
          </a:p>
        </p:txBody>
      </p:sp>
      <p:sp>
        <p:nvSpPr>
          <p:cNvPr id="276" name="Shape 276"/>
          <p:cNvSpPr txBox="1">
            <a:spLocks noGrp="1"/>
          </p:cNvSpPr>
          <p:nvPr>
            <p:ph type="body" idx="4294967295"/>
          </p:nvPr>
        </p:nvSpPr>
        <p:spPr>
          <a:xfrm>
            <a:off x="1026150" y="1497302"/>
            <a:ext cx="3710237" cy="263869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Una vez hemos elegido una categoría comenzará nuestra partida.</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Se nos presentará entonces una pregunta aleatoria de entre todas las disponibles, con las respuestas </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también ordenadas aleatoriamente</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a:t>
            </a:r>
          </a:p>
          <a:p>
            <a:pPr marL="0" lvl="0" indent="0" rtl="0">
              <a:spcBef>
                <a:spcPts val="600"/>
              </a:spcBef>
              <a:spcAft>
                <a:spcPts val="0"/>
              </a:spcAft>
              <a:buNone/>
            </a:pPr>
            <a:endParaRPr lang="es-ES" sz="1400" dirty="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¡No te </a:t>
            </a:r>
            <a:r>
              <a:rPr lang="es-ES" sz="1400" dirty="0" err="1" smtClean="0">
                <a:solidFill>
                  <a:srgbClr val="FFFFFF"/>
                </a:solidFill>
                <a:latin typeface="SF Display" panose="00000500000000000000" pitchFamily="50" charset="0"/>
                <a:ea typeface="SF Display" panose="00000500000000000000" pitchFamily="50" charset="0"/>
                <a:cs typeface="Montserrat"/>
                <a:sym typeface="Montserrat"/>
              </a:rPr>
              <a:t>confies</a:t>
            </a:r>
            <a:r>
              <a:rPr lang="es-ES" sz="1400" dirty="0" smtClean="0">
                <a:solidFill>
                  <a:srgbClr val="FFFFFF"/>
                </a:solidFill>
                <a:latin typeface="SF Display" panose="00000500000000000000" pitchFamily="50" charset="0"/>
                <a:ea typeface="SF Display" panose="00000500000000000000" pitchFamily="50" charset="0"/>
                <a:cs typeface="Montserrat"/>
                <a:sym typeface="Montserrat"/>
              </a:rPr>
              <a:t>! Sólo tienes 30 segundos para responder, y si llegaras a sobrepasar esa cantidad de  tiempo perderías la partida.</a:t>
            </a:r>
            <a:endParaRPr sz="1400" dirty="0">
              <a:solidFill>
                <a:srgbClr val="FFFFFF"/>
              </a:solidFill>
              <a:latin typeface="SF Display" panose="00000500000000000000" pitchFamily="50" charset="0"/>
              <a:ea typeface="SF Display" panose="00000500000000000000" pitchFamily="50" charset="0"/>
              <a:cs typeface="Montserrat"/>
              <a:sym typeface="Montserrat"/>
            </a:endParaRPr>
          </a:p>
        </p:txBody>
      </p:sp>
      <p:pic>
        <p:nvPicPr>
          <p:cNvPr id="277" name="Shape 277" descr="iphone.png"/>
          <p:cNvPicPr preferRelativeResize="0"/>
          <p:nvPr/>
        </p:nvPicPr>
        <p:blipFill>
          <a:blip r:embed="rId3">
            <a:alphaModFix/>
          </a:blip>
          <a:stretch>
            <a:fillRect/>
          </a:stretch>
        </p:blipFill>
        <p:spPr>
          <a:xfrm>
            <a:off x="4002117" y="489800"/>
            <a:ext cx="3764308" cy="4653700"/>
          </a:xfrm>
          <a:prstGeom prst="rect">
            <a:avLst/>
          </a:prstGeom>
          <a:noFill/>
          <a:ln>
            <a:noFill/>
          </a:ln>
        </p:spPr>
      </p:pic>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Responder preguntas</a:t>
            </a:r>
            <a:endParaRPr lang="en-US">
              <a:latin typeface="SF Text" panose="00000500000000000000" pitchFamily="50" charset="0"/>
              <a:ea typeface="SF Text" panose="00000500000000000000" pitchFamily="50" charset="0"/>
            </a:endParaRPr>
          </a:p>
        </p:txBody>
      </p:sp>
      <p:pic>
        <p:nvPicPr>
          <p:cNvPr id="3" name="Picture 2"/>
          <p:cNvPicPr>
            <a:picLocks/>
          </p:cNvPicPr>
          <p:nvPr/>
        </p:nvPicPr>
        <p:blipFill>
          <a:blip r:embed="rId4"/>
          <a:stretch>
            <a:fillRect/>
          </a:stretch>
        </p:blipFill>
        <p:spPr>
          <a:xfrm>
            <a:off x="4175809" y="3798444"/>
            <a:ext cx="337787" cy="3375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286" y="907143"/>
            <a:ext cx="1593439" cy="2721428"/>
          </a:xfrm>
          <a:prstGeom prst="rect">
            <a:avLst/>
          </a:prstGeom>
        </p:spPr>
      </p:pic>
    </p:spTree>
    <p:extLst>
      <p:ext uri="{BB962C8B-B14F-4D97-AF65-F5344CB8AC3E}">
        <p14:creationId xmlns:p14="http://schemas.microsoft.com/office/powerpoint/2010/main" val="4050071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7</a:t>
            </a:fld>
            <a:endParaRPr>
              <a:solidFill>
                <a:srgbClr val="00BEF2"/>
              </a:solidFill>
            </a:endParaRPr>
          </a:p>
        </p:txBody>
      </p:sp>
      <p:sp>
        <p:nvSpPr>
          <p:cNvPr id="276" name="Shape 276"/>
          <p:cNvSpPr txBox="1">
            <a:spLocks noGrp="1"/>
          </p:cNvSpPr>
          <p:nvPr>
            <p:ph type="body" idx="4294967295"/>
          </p:nvPr>
        </p:nvSpPr>
        <p:spPr>
          <a:xfrm>
            <a:off x="1026150" y="1527709"/>
            <a:ext cx="3710237" cy="2750116"/>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Sabemos que siempre viene bien una pausa, por lo que entre cada pregunta tienes la opción de descansar, ver tus estadísticas, seguir con la siguiente pregunta…y también de abandonar si te rindes.</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En las estadísticas aparecen el número de aciertos, la puntuación obtenida (150 puntos por acierto) y el tiempo medio que has empleado para responder las preguntas.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Pausa entre preguntas</a:t>
            </a:r>
            <a:endParaRPr lang="en-US">
              <a:latin typeface="SF Text" panose="00000500000000000000" pitchFamily="50" charset="0"/>
              <a:ea typeface="SF Text" panose="00000500000000000000" pitchFamily="50" charset="0"/>
            </a:endParaRPr>
          </a:p>
        </p:txBody>
      </p:sp>
      <p:pic>
        <p:nvPicPr>
          <p:cNvPr id="4" name="Picture 3"/>
          <p:cNvPicPr>
            <a:picLocks/>
          </p:cNvPicPr>
          <p:nvPr/>
        </p:nvPicPr>
        <p:blipFill>
          <a:blip r:embed="rId3"/>
          <a:stretch>
            <a:fillRect/>
          </a:stretch>
        </p:blipFill>
        <p:spPr>
          <a:xfrm>
            <a:off x="2685426" y="2706552"/>
            <a:ext cx="382303" cy="392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163" y="1666985"/>
            <a:ext cx="1681493" cy="2924812"/>
          </a:xfrm>
          <a:prstGeom prst="rect">
            <a:avLst/>
          </a:prstGeom>
        </p:spPr>
      </p:pic>
    </p:spTree>
    <p:extLst>
      <p:ext uri="{BB962C8B-B14F-4D97-AF65-F5344CB8AC3E}">
        <p14:creationId xmlns:p14="http://schemas.microsoft.com/office/powerpoint/2010/main" val="1541894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8</a:t>
            </a:fld>
            <a:endParaRPr>
              <a:solidFill>
                <a:srgbClr val="00BEF2"/>
              </a:solidFill>
            </a:endParaRPr>
          </a:p>
        </p:txBody>
      </p:sp>
      <p:sp>
        <p:nvSpPr>
          <p:cNvPr id="276" name="Shape 276"/>
          <p:cNvSpPr txBox="1">
            <a:spLocks noGrp="1"/>
          </p:cNvSpPr>
          <p:nvPr>
            <p:ph type="body" idx="4294967295"/>
          </p:nvPr>
        </p:nvSpPr>
        <p:spPr>
          <a:xfrm>
            <a:off x="1026150" y="1714499"/>
            <a:ext cx="3710237" cy="223185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Una vez tu partida haya finalizado obtendrás una pantalla con las estadísticas que ya hemos visto.</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endParaRPr lang="es-ES" sz="1400" smtClean="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Tendras la opción de volver a jugar, de volver a la pantalla principal o de compartir tu resultado. </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Resultados de una partida</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56204">
            <a:off x="1916149" y="2394477"/>
            <a:ext cx="871892" cy="8718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3071">
            <a:off x="2946256" y="2549688"/>
            <a:ext cx="561473" cy="56147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089" y="1657321"/>
            <a:ext cx="1683825" cy="2907422"/>
          </a:xfrm>
          <a:prstGeom prst="rect">
            <a:avLst/>
          </a:prstGeom>
        </p:spPr>
      </p:pic>
    </p:spTree>
    <p:extLst>
      <p:ext uri="{BB962C8B-B14F-4D97-AF65-F5344CB8AC3E}">
        <p14:creationId xmlns:p14="http://schemas.microsoft.com/office/powerpoint/2010/main" val="20750007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fld id="{00000000-1234-1234-1234-123412341234}" type="slidenum">
              <a:rPr lang="en">
                <a:solidFill>
                  <a:srgbClr val="00BEF2"/>
                </a:solidFill>
              </a:rPr>
              <a:t>9</a:t>
            </a:fld>
            <a:endParaRPr>
              <a:solidFill>
                <a:srgbClr val="00BEF2"/>
              </a:solidFill>
            </a:endParaRPr>
          </a:p>
        </p:txBody>
      </p:sp>
      <p:sp>
        <p:nvSpPr>
          <p:cNvPr id="276" name="Shape 276"/>
          <p:cNvSpPr txBox="1">
            <a:spLocks noGrp="1"/>
          </p:cNvSpPr>
          <p:nvPr>
            <p:ph type="body" idx="4294967295"/>
          </p:nvPr>
        </p:nvSpPr>
        <p:spPr>
          <a:xfrm>
            <a:off x="1026150" y="1524402"/>
            <a:ext cx="3710237" cy="2094695"/>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Siempre que completes tus partidas, los resultados de la misma se guardarán para poder elaborar una clasificación de resultados según la puntuación obtenida.</a:t>
            </a:r>
          </a:p>
          <a:p>
            <a:pPr marL="0" lvl="0" indent="0" rtl="0">
              <a:spcBef>
                <a:spcPts val="600"/>
              </a:spcBef>
              <a:spcAft>
                <a:spcPts val="0"/>
              </a:spcAft>
              <a:buNone/>
            </a:pPr>
            <a:endParaRPr lang="es-ES" sz="1400">
              <a:solidFill>
                <a:srgbClr val="FFFFFF"/>
              </a:solidFill>
              <a:latin typeface="SF Display" panose="00000500000000000000" pitchFamily="50" charset="0"/>
              <a:ea typeface="SF Display" panose="00000500000000000000" pitchFamily="50" charset="0"/>
              <a:cs typeface="Montserrat"/>
              <a:sym typeface="Montserrat"/>
            </a:endParaRPr>
          </a:p>
          <a:p>
            <a:pPr marL="0" lvl="0" indent="0" rtl="0">
              <a:spcBef>
                <a:spcPts val="600"/>
              </a:spcBef>
              <a:spcAft>
                <a:spcPts val="0"/>
              </a:spcAft>
              <a:buNone/>
            </a:pPr>
            <a:r>
              <a:rPr lang="es-ES" sz="1400" smtClean="0">
                <a:solidFill>
                  <a:srgbClr val="FFFFFF"/>
                </a:solidFill>
                <a:latin typeface="SF Display" panose="00000500000000000000" pitchFamily="50" charset="0"/>
                <a:ea typeface="SF Display" panose="00000500000000000000" pitchFamily="50" charset="0"/>
                <a:cs typeface="Montserrat"/>
                <a:sym typeface="Montserrat"/>
              </a:rPr>
              <a:t>Puedes filtrarlos por la categoría de la partida en que se desarrolló, incluso puedes eliminar alguno que otro.</a:t>
            </a:r>
            <a:endParaRPr sz="1400">
              <a:solidFill>
                <a:srgbClr val="FFFFFF"/>
              </a:solidFill>
              <a:latin typeface="SF Display" panose="00000500000000000000" pitchFamily="50" charset="0"/>
              <a:ea typeface="SF Display" panose="00000500000000000000" pitchFamily="50" charset="0"/>
              <a:cs typeface="Montserrat"/>
              <a:sym typeface="Montserrat"/>
            </a:endParaRPr>
          </a:p>
        </p:txBody>
      </p:sp>
      <p:sp>
        <p:nvSpPr>
          <p:cNvPr id="2" name="TextBox 1"/>
          <p:cNvSpPr txBox="1"/>
          <p:nvPr/>
        </p:nvSpPr>
        <p:spPr>
          <a:xfrm>
            <a:off x="1026150" y="984425"/>
            <a:ext cx="3318553" cy="307777"/>
          </a:xfrm>
          <a:prstGeom prst="rect">
            <a:avLst/>
          </a:prstGeom>
          <a:noFill/>
        </p:spPr>
        <p:txBody>
          <a:bodyPr wrap="square" rtlCol="0">
            <a:spAutoFit/>
          </a:bodyPr>
          <a:lstStyle/>
          <a:p>
            <a:r>
              <a:rPr lang="en-US" smtClean="0">
                <a:latin typeface="SF Text" panose="00000500000000000000" pitchFamily="50" charset="0"/>
                <a:ea typeface="SF Text" panose="00000500000000000000" pitchFamily="50" charset="0"/>
              </a:rPr>
              <a:t>Clasificación</a:t>
            </a:r>
            <a:endParaRPr lang="en-US">
              <a:latin typeface="SF Text" panose="00000500000000000000" pitchFamily="50" charset="0"/>
              <a:ea typeface="SF Text" panose="00000500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90" y="0"/>
            <a:ext cx="6403760" cy="5143500"/>
          </a:xfrm>
          <a:prstGeom prst="rect">
            <a:avLst/>
          </a:prstGeom>
        </p:spPr>
      </p:pic>
      <p:pic>
        <p:nvPicPr>
          <p:cNvPr id="3" name="Picture 2"/>
          <p:cNvPicPr>
            <a:picLocks/>
          </p:cNvPicPr>
          <p:nvPr/>
        </p:nvPicPr>
        <p:blipFill>
          <a:blip r:embed="rId4"/>
          <a:stretch>
            <a:fillRect/>
          </a:stretch>
        </p:blipFill>
        <p:spPr>
          <a:xfrm>
            <a:off x="2420631" y="3621154"/>
            <a:ext cx="529590" cy="5295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333" y="1647371"/>
            <a:ext cx="1664324" cy="2917372"/>
          </a:xfrm>
          <a:prstGeom prst="rect">
            <a:avLst/>
          </a:prstGeom>
        </p:spPr>
      </p:pic>
    </p:spTree>
    <p:extLst>
      <p:ext uri="{BB962C8B-B14F-4D97-AF65-F5344CB8AC3E}">
        <p14:creationId xmlns:p14="http://schemas.microsoft.com/office/powerpoint/2010/main" val="4071082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81EB5C-37C9-4BB5-973F-C5881377B4C6}">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242</TotalTime>
  <Words>531</Words>
  <Application>Microsoft Office PowerPoint</Application>
  <PresentationFormat>On-screen Show (16:9)</PresentationFormat>
  <Paragraphs>59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SF Text</vt:lpstr>
      <vt:lpstr>Montserrat</vt:lpstr>
      <vt:lpstr>SF Display</vt:lpstr>
      <vt:lpstr>Source Sans Pro</vt:lpstr>
      <vt:lpstr>Arial</vt:lpstr>
      <vt:lpstr>Gremio template</vt:lpstr>
      <vt:lpstr>Quiz! Manual de usuario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¡Disfruta de 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Alfonso López Ruiz</dc:creator>
  <cp:lastModifiedBy>Alfonso López Ruiz</cp:lastModifiedBy>
  <cp:revision>15</cp:revision>
  <dcterms:modified xsi:type="dcterms:W3CDTF">2018-04-20T18:04:53Z</dcterms:modified>
</cp:coreProperties>
</file>